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60" r:id="rId1"/>
  </p:sldMasterIdLst>
  <p:notesMasterIdLst>
    <p:notesMasterId r:id="rId48"/>
  </p:notesMasterIdLst>
  <p:sldIdLst>
    <p:sldId id="257" r:id="rId2"/>
    <p:sldId id="521" r:id="rId3"/>
    <p:sldId id="523" r:id="rId4"/>
    <p:sldId id="542" r:id="rId5"/>
    <p:sldId id="543" r:id="rId6"/>
    <p:sldId id="524" r:id="rId7"/>
    <p:sldId id="573" r:id="rId8"/>
    <p:sldId id="580" r:id="rId9"/>
    <p:sldId id="574" r:id="rId10"/>
    <p:sldId id="575" r:id="rId11"/>
    <p:sldId id="582" r:id="rId12"/>
    <p:sldId id="583" r:id="rId13"/>
    <p:sldId id="525" r:id="rId14"/>
    <p:sldId id="526" r:id="rId15"/>
    <p:sldId id="576" r:id="rId16"/>
    <p:sldId id="527" r:id="rId17"/>
    <p:sldId id="528" r:id="rId18"/>
    <p:sldId id="530" r:id="rId19"/>
    <p:sldId id="561" r:id="rId20"/>
    <p:sldId id="562" r:id="rId21"/>
    <p:sldId id="578" r:id="rId22"/>
    <p:sldId id="565" r:id="rId23"/>
    <p:sldId id="579" r:id="rId24"/>
    <p:sldId id="522" r:id="rId25"/>
    <p:sldId id="584" r:id="rId26"/>
    <p:sldId id="585" r:id="rId27"/>
    <p:sldId id="586" r:id="rId28"/>
    <p:sldId id="587" r:id="rId29"/>
    <p:sldId id="588" r:id="rId30"/>
    <p:sldId id="589" r:id="rId31"/>
    <p:sldId id="590" r:id="rId32"/>
    <p:sldId id="591" r:id="rId33"/>
    <p:sldId id="592" r:id="rId34"/>
    <p:sldId id="593" r:id="rId35"/>
    <p:sldId id="594" r:id="rId36"/>
    <p:sldId id="595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305" r:id="rId46"/>
    <p:sldId id="510" r:id="rId4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3300"/>
    <a:srgbClr val="37B399"/>
    <a:srgbClr val="191919"/>
    <a:srgbClr val="424E66"/>
    <a:srgbClr val="DEEBE2"/>
    <a:srgbClr val="DFEAE2"/>
    <a:srgbClr val="FFFFFF"/>
    <a:srgbClr val="292929"/>
    <a:srgbClr val="252525"/>
    <a:srgbClr val="FE740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4386" autoAdjust="0"/>
    <p:restoredTop sz="94316" autoAdjust="0"/>
  </p:normalViewPr>
  <p:slideViewPr>
    <p:cSldViewPr>
      <p:cViewPr varScale="1">
        <p:scale>
          <a:sx n="86" d="100"/>
          <a:sy n="86" d="100"/>
        </p:scale>
        <p:origin x="-157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9716FC-93A6-4D86-8A82-4A929F1962EF}" type="datetimeFigureOut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DF5464-EF1D-4262-B69B-7D7B797293A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3586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87044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8704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6CAE5-F237-432C-B437-894895A2E83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pt-BR"/>
          </a:p>
        </p:txBody>
      </p:sp>
      <p:sp>
        <p:nvSpPr>
          <p:cNvPr id="87046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:p14="http://schemas.microsoft.com/office/powerpoint/2010/main" xmlns="" val="110477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21486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2700" y="6381328"/>
            <a:ext cx="9146699" cy="478656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3779912" y="1988840"/>
            <a:ext cx="4847765" cy="1470025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332D-0D75-480A-A767-17E865754B27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692DC-D8E1-4548-A8A9-7BB5D20D5B3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72E-2C35-45A5-9456-45E9C62B223F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AAF9-0983-41FE-8ED7-C20DC9FE359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935091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940966"/>
          </a:xfrm>
        </p:spPr>
        <p:txBody>
          <a:bodyPr/>
          <a:lstStyle>
            <a:lvl1pPr algn="ctr">
              <a:defRPr sz="3600" b="1" i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4909646"/>
          </a:xfr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defRPr sz="2400">
                <a:latin typeface="Calibri Light" panose="020F0302020204030204" pitchFamily="34" charset="0"/>
              </a:defRPr>
            </a:lvl1pPr>
            <a:lvl2pPr>
              <a:defRPr sz="2000">
                <a:latin typeface="Calibri Light" pitchFamily="34" charset="0"/>
              </a:defRPr>
            </a:lvl2pPr>
            <a:lvl3pPr>
              <a:defRPr sz="1800">
                <a:latin typeface="Calibri Light" pitchFamily="34" charset="0"/>
              </a:defRPr>
            </a:lvl3pPr>
            <a:lvl4pPr>
              <a:defRPr sz="1800">
                <a:latin typeface="Calibri Light" pitchFamily="34" charset="0"/>
              </a:defRPr>
            </a:lvl4pPr>
            <a:lvl5pPr>
              <a:defRPr sz="1800">
                <a:latin typeface="Calibri Light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251520" y="1196752"/>
            <a:ext cx="8541499" cy="0"/>
          </a:xfrm>
          <a:prstGeom prst="line">
            <a:avLst/>
          </a:prstGeom>
          <a:ln w="28575">
            <a:solidFill>
              <a:srgbClr val="EC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etângulo de cantos arredondados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9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3FF5-9E97-4172-8D74-55A86EDD53DF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A16CD-4382-42BE-891A-E8BA11668A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5CB8B-4ADF-42E5-ADD1-EB914C7C51C0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610-E012-4E57-97F8-99AD254A5A9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3C45-0C8D-49F0-813D-9D3C8C5580F5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B72-CFDB-4A3F-BAE6-B870CB4DEA0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C1049-9DEE-4415-95FD-FB9B982D6420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BD2E-B988-4805-803C-7D3CE27A6C3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A8C33-8187-4A33-A558-8A4A8F546F71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2104C-6C80-4799-8C6A-C0765871EF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tângulo de cantos arredondados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D8EC-4C4C-470D-9D48-68AEC3A3B71F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C9790-0216-4496-B188-77C2268EED1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60A3-1090-48C1-BD45-58206CEB9EAC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A8030-FBB0-4815-ABBE-B442CCA3CD6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29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8DCFE1C-BC2A-4342-A24A-BB4BAB6ABFB9}" type="datetime1">
              <a:rPr lang="pt-BR"/>
              <a:pPr>
                <a:defRPr/>
              </a:pPr>
              <a:t>05/07/2019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06E8B2EE-5D6A-4A1C-8440-2D6EEE755B4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  <p:sldLayoutId id="214748370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7AAAA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285984" y="2500306"/>
            <a:ext cx="475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MSc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. José </a:t>
            </a:r>
            <a:r>
              <a:rPr lang="pt-BR" sz="24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Ahirton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142875" y="6453336"/>
            <a:ext cx="9001125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São Paulo,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05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de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julho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de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2019</a:t>
            </a:r>
            <a:endParaRPr lang="pt-BR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xmlns="" id="{F5606860-54D4-5344-8274-A86753FBABA9}"/>
              </a:ext>
            </a:extLst>
          </p:cNvPr>
          <p:cNvSpPr txBox="1"/>
          <p:nvPr/>
        </p:nvSpPr>
        <p:spPr>
          <a:xfrm>
            <a:off x="1285852" y="571480"/>
            <a:ext cx="6708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/>
              <a:t>Transfer</a:t>
            </a:r>
            <a:r>
              <a:rPr lang="pt-BR" sz="3200" b="1" dirty="0"/>
              <a:t> </a:t>
            </a:r>
            <a:r>
              <a:rPr lang="pt-BR" sz="3200" b="1" dirty="0" err="1" smtClean="0"/>
              <a:t>Learning</a:t>
            </a:r>
            <a:r>
              <a:rPr lang="pt-BR" sz="3200" b="1" dirty="0" smtClean="0"/>
              <a:t> e </a:t>
            </a:r>
            <a:r>
              <a:rPr lang="pt-BR" sz="3200" b="1" dirty="0" err="1" smtClean="0"/>
              <a:t>GANs</a:t>
            </a:r>
            <a:r>
              <a:rPr lang="pt-BR" sz="3200" b="1" dirty="0" smtClean="0"/>
              <a:t> </a:t>
            </a:r>
            <a:r>
              <a:rPr lang="pt-BR" sz="3200" b="1" dirty="0"/>
              <a:t>101 </a:t>
            </a:r>
            <a:r>
              <a:rPr lang="pt-BR" sz="3200" dirty="0"/>
              <a:t>– </a:t>
            </a:r>
          </a:p>
          <a:p>
            <a:pPr algn="ctr"/>
            <a:r>
              <a:rPr lang="pt-BR" sz="3200" dirty="0"/>
              <a:t>Como reaproveitar conhecimentos pré existentes em nossos modelos?</a:t>
            </a:r>
            <a:endParaRPr lang="pt-BR" sz="3200" i="1" dirty="0">
              <a:latin typeface="Calibri" pitchFamily="34" charset="0"/>
            </a:endParaRPr>
          </a:p>
        </p:txBody>
      </p:sp>
      <p:pic>
        <p:nvPicPr>
          <p:cNvPr id="14" name="Picture 2" descr="C:\Users\Jlopes\Desktop\Logos_Marca_Template (1)\Logos_Marca_Template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500438"/>
            <a:ext cx="6143628" cy="2252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Imagens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43050"/>
            <a:ext cx="870585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Câncer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 descr="germany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25" y="2624138"/>
            <a:ext cx="117157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netherlands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" y="4513263"/>
            <a:ext cx="117157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latex-image-1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9750" y="2655888"/>
            <a:ext cx="2857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latex-image-1.pd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9750" y="4627563"/>
            <a:ext cx="368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28"/>
          <p:cNvSpPr txBox="1">
            <a:spLocks noChangeArrowheads="1"/>
          </p:cNvSpPr>
          <p:nvPr/>
        </p:nvSpPr>
        <p:spPr bwMode="auto">
          <a:xfrm>
            <a:off x="3214678" y="2214554"/>
            <a:ext cx="1160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Georgia" charset="0"/>
              </a:rPr>
              <a:t>Age</a:t>
            </a:r>
          </a:p>
        </p:txBody>
      </p:sp>
      <p:sp>
        <p:nvSpPr>
          <p:cNvPr id="9" name="TextBox 29"/>
          <p:cNvSpPr txBox="1">
            <a:spLocks noChangeArrowheads="1"/>
          </p:cNvSpPr>
          <p:nvPr/>
        </p:nvSpPr>
        <p:spPr bwMode="auto">
          <a:xfrm>
            <a:off x="3786182" y="2214554"/>
            <a:ext cx="11604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Georgia" charset="0"/>
              </a:rPr>
              <a:t>Smoking </a:t>
            </a:r>
          </a:p>
        </p:txBody>
      </p:sp>
      <p:sp>
        <p:nvSpPr>
          <p:cNvPr id="10" name="TextBox 30"/>
          <p:cNvSpPr txBox="1">
            <a:spLocks noChangeArrowheads="1"/>
          </p:cNvSpPr>
          <p:nvPr/>
        </p:nvSpPr>
        <p:spPr bwMode="auto">
          <a:xfrm>
            <a:off x="3198813" y="4267200"/>
            <a:ext cx="1160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Georgia" charset="0"/>
              </a:rPr>
              <a:t>Age</a:t>
            </a:r>
          </a:p>
        </p:txBody>
      </p:sp>
      <p:sp>
        <p:nvSpPr>
          <p:cNvPr id="11" name="TextBox 31"/>
          <p:cNvSpPr txBox="1">
            <a:spLocks noChangeArrowheads="1"/>
          </p:cNvSpPr>
          <p:nvPr/>
        </p:nvSpPr>
        <p:spPr bwMode="auto">
          <a:xfrm>
            <a:off x="3779838" y="4267200"/>
            <a:ext cx="1160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Georgia" charset="0"/>
              </a:rPr>
              <a:t>Height</a:t>
            </a:r>
          </a:p>
        </p:txBody>
      </p:sp>
      <p:sp>
        <p:nvSpPr>
          <p:cNvPr id="12" name="TextBox 32"/>
          <p:cNvSpPr txBox="1">
            <a:spLocks noChangeArrowheads="1"/>
          </p:cNvSpPr>
          <p:nvPr/>
        </p:nvSpPr>
        <p:spPr bwMode="auto">
          <a:xfrm>
            <a:off x="4667250" y="4251325"/>
            <a:ext cx="11620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Georgia" charset="0"/>
              </a:rPr>
              <a:t>Smoking</a:t>
            </a:r>
          </a:p>
        </p:txBody>
      </p:sp>
      <p:pic>
        <p:nvPicPr>
          <p:cNvPr id="13" name="Picture 33" descr="latex-image-1.pd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9088" y="2149475"/>
            <a:ext cx="12827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4" descr="latex-image-1.pd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6075" y="4052888"/>
            <a:ext cx="12954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5" descr="latex-image-1.pd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15140" y="3000372"/>
            <a:ext cx="20891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36"/>
          <p:cNvSpPr/>
          <p:nvPr/>
        </p:nvSpPr>
        <p:spPr>
          <a:xfrm>
            <a:off x="5357818" y="3214686"/>
            <a:ext cx="1068704" cy="736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Câncer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Picture 3" descr="germany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25" y="2624138"/>
            <a:ext cx="117157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netherlands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" y="4513263"/>
            <a:ext cx="117157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 descr="latex-image-1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9750" y="2655888"/>
            <a:ext cx="2857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 descr="latex-image-1.pd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9750" y="4627563"/>
            <a:ext cx="368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latex-image-1.pd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9088" y="2149475"/>
            <a:ext cx="12827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 descr="latex-image-1.pd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6075" y="4052888"/>
            <a:ext cx="12954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Up Arrow 11"/>
          <p:cNvSpPr/>
          <p:nvPr/>
        </p:nvSpPr>
        <p:spPr>
          <a:xfrm rot="2772884">
            <a:off x="6195385" y="2729049"/>
            <a:ext cx="774423" cy="110131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4" name="Picture 12" descr="latex-image-1.pd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8946270">
            <a:off x="6910388" y="1963738"/>
            <a:ext cx="17272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9"/>
          <p:cNvSpPr txBox="1">
            <a:spLocks noChangeArrowheads="1"/>
          </p:cNvSpPr>
          <p:nvPr/>
        </p:nvSpPr>
        <p:spPr bwMode="auto">
          <a:xfrm rot="18879164">
            <a:off x="4206875" y="2163267"/>
            <a:ext cx="297973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 err="1">
                <a:latin typeface="Georgia" charset="0"/>
              </a:rPr>
              <a:t>Tarefa</a:t>
            </a:r>
            <a:r>
              <a:rPr lang="en-US" b="1" dirty="0">
                <a:latin typeface="Georgia" charset="0"/>
              </a:rPr>
              <a:t> de </a:t>
            </a:r>
            <a:r>
              <a:rPr lang="en-US" b="1" dirty="0" err="1">
                <a:latin typeface="Georgia" charset="0"/>
              </a:rPr>
              <a:t>Origem</a:t>
            </a:r>
            <a:r>
              <a:rPr lang="en-US" b="1" dirty="0">
                <a:latin typeface="Georgia" charset="0"/>
              </a:rPr>
              <a:t>: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Classificar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em</a:t>
            </a:r>
            <a:r>
              <a:rPr lang="en-US" dirty="0">
                <a:latin typeface="Georgia" charset="0"/>
              </a:rPr>
              <a:t> cancer / </a:t>
            </a:r>
            <a:r>
              <a:rPr lang="en-US" dirty="0" err="1">
                <a:latin typeface="Georgia" charset="0"/>
              </a:rPr>
              <a:t>não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câncer</a:t>
            </a:r>
            <a:endParaRPr lang="en-US" dirty="0">
              <a:latin typeface="Georgia" charset="0"/>
            </a:endParaRPr>
          </a:p>
        </p:txBody>
      </p:sp>
      <p:sp>
        <p:nvSpPr>
          <p:cNvPr id="26" name="TextBox 10"/>
          <p:cNvSpPr txBox="1">
            <a:spLocks noChangeArrowheads="1"/>
          </p:cNvSpPr>
          <p:nvPr/>
        </p:nvSpPr>
        <p:spPr bwMode="auto">
          <a:xfrm rot="18788752">
            <a:off x="4994275" y="4660791"/>
            <a:ext cx="2979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 err="1">
                <a:latin typeface="Georgia" charset="0"/>
              </a:rPr>
              <a:t>Tarefa</a:t>
            </a:r>
            <a:r>
              <a:rPr lang="en-US" b="1" dirty="0">
                <a:latin typeface="Georgia" charset="0"/>
              </a:rPr>
              <a:t> </a:t>
            </a:r>
            <a:r>
              <a:rPr lang="en-US" b="1" dirty="0" err="1">
                <a:latin typeface="Georgia" charset="0"/>
              </a:rPr>
              <a:t>Alvo</a:t>
            </a:r>
            <a:r>
              <a:rPr lang="en-US" b="1" dirty="0">
                <a:latin typeface="Georgia" charset="0"/>
              </a:rPr>
              <a:t>: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Classificar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em</a:t>
            </a:r>
            <a:r>
              <a:rPr lang="en-US" dirty="0">
                <a:latin typeface="Georgia" charset="0"/>
              </a:rPr>
              <a:t> cancer de </a:t>
            </a:r>
            <a:r>
              <a:rPr lang="en-US" dirty="0" err="1">
                <a:latin typeface="Georgia" charset="0"/>
              </a:rPr>
              <a:t>níveis</a:t>
            </a:r>
            <a:r>
              <a:rPr lang="en-US" dirty="0">
                <a:latin typeface="Georgia" charset="0"/>
              </a:rPr>
              <a:t> 1, 2 e 3</a:t>
            </a:r>
          </a:p>
        </p:txBody>
      </p:sp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2C65853C-8219-3648-8EF6-CF7F56F96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74638"/>
            <a:ext cx="8712968" cy="850900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Aprendizagem Tradicional vs. </a:t>
            </a:r>
            <a:br>
              <a:rPr lang="pt-BR" alt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862012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417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0A96E466-B6FF-3643-AF42-B8CD98FD8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Definição em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3705777D-C4EA-244A-83F3-EC82A85AC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52562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Dado um domínio de origem e tarefa de aprendizado de origem, um domínio de destino e uma tarefa de aprendizado de destino, transferência de aprendizagem visa ajudar a melhorar a aprendizagem do alvo via função preditiva usando o conhecimento de origem, onde: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O domínio de origem não é igual ao domínio de destino:</a:t>
            </a:r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A tarefa de origem não é igual à tarefa de destino: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4000504"/>
            <a:ext cx="22955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5786454"/>
            <a:ext cx="18097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13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0A96E466-B6FF-3643-AF42-B8CD98FD8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Então ...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3705777D-C4EA-244A-83F3-EC82A85AC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5256212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Diferenças de domínio:</a:t>
            </a:r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Diferenças de tarefas: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643182"/>
            <a:ext cx="71437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5214950"/>
            <a:ext cx="83534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13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CCF80C5C-C7A3-8A4C-BB5B-3F06A6EFD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Questões</a:t>
            </a:r>
            <a:r>
              <a:rPr lang="en-GB" altLang="en-US" dirty="0">
                <a:solidFill>
                  <a:schemeClr val="bg2">
                    <a:lumMod val="50000"/>
                  </a:schemeClr>
                </a:solidFill>
              </a:rPr>
              <a:t> a se </a:t>
            </a:r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considerar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D67B5D93-26DE-DA4A-B01A-1032BB2E8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628800"/>
            <a:ext cx="8640960" cy="4909646"/>
          </a:xfrm>
        </p:spPr>
        <p:txBody>
          <a:bodyPr/>
          <a:lstStyle/>
          <a:p>
            <a:pPr marL="609600" indent="-609600"/>
            <a:r>
              <a:rPr lang="pt-BR" altLang="en-US" dirty="0"/>
              <a:t>O que transferir</a:t>
            </a:r>
          </a:p>
          <a:p>
            <a:pPr marL="884238" lvl="1" indent="-609600"/>
            <a:r>
              <a:rPr lang="pt-BR" altLang="en-US" dirty="0"/>
              <a:t>Instâncias? Modelos? Características?</a:t>
            </a:r>
          </a:p>
          <a:p>
            <a:pPr marL="609600" indent="-609600"/>
            <a:r>
              <a:rPr lang="pt-BR" altLang="en-US" dirty="0"/>
              <a:t>Como transferir</a:t>
            </a:r>
          </a:p>
          <a:p>
            <a:pPr marL="1158875" lvl="2" indent="-609600"/>
            <a:r>
              <a:rPr lang="pt-BR" altLang="en-US" dirty="0"/>
              <a:t>Instâncias de peso;</a:t>
            </a:r>
          </a:p>
          <a:p>
            <a:pPr marL="1158875" lvl="2" indent="-609600"/>
            <a:r>
              <a:rPr lang="pt-BR" altLang="en-US" dirty="0"/>
              <a:t>Unificação de recursos;</a:t>
            </a:r>
          </a:p>
          <a:p>
            <a:pPr marL="1158875" lvl="2" indent="-609600"/>
            <a:r>
              <a:rPr lang="pt-BR" altLang="en-US" dirty="0"/>
              <a:t>Mapeamento de modelos.</a:t>
            </a:r>
          </a:p>
          <a:p>
            <a:pPr marL="609600" indent="-609600"/>
            <a:r>
              <a:rPr lang="pt-BR" altLang="en-US" dirty="0"/>
              <a:t>Quando transferir e em quais situações?</a:t>
            </a:r>
          </a:p>
          <a:p>
            <a:pPr marL="884238" lvl="1" indent="-609600"/>
            <a:r>
              <a:rPr lang="pt-BR" altLang="en-US" dirty="0"/>
              <a:t>Mais rápido transferir ou </a:t>
            </a:r>
            <a:r>
              <a:rPr lang="pt-BR" altLang="en-US" dirty="0" err="1"/>
              <a:t>retreinar</a:t>
            </a:r>
            <a:r>
              <a:rPr lang="pt-BR" alt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12955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A519F1F9-CA3B-514C-855E-C4BD5A2335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Diferentes</a:t>
            </a:r>
            <a:r>
              <a:rPr lang="en-GB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Distribuições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D4B708C3-1D45-E848-93E9-0FB7123AB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340768"/>
            <a:ext cx="8640960" cy="4909646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pt-BR" altLang="en-US" sz="2800" dirty="0"/>
          </a:p>
          <a:p>
            <a:pPr>
              <a:lnSpc>
                <a:spcPct val="90000"/>
              </a:lnSpc>
            </a:pPr>
            <a:r>
              <a:rPr lang="pt-BR" altLang="en-US" sz="2800" dirty="0"/>
              <a:t>Exemplo: classificação de documentos da </a:t>
            </a:r>
            <a:r>
              <a:rPr lang="pt-BR" altLang="en-US" sz="2800" i="1" dirty="0"/>
              <a:t>web</a:t>
            </a:r>
            <a:r>
              <a:rPr lang="pt-BR" altLang="en-US" sz="2800" dirty="0"/>
              <a:t> em importantes ou não: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Documentos em diferentes domínios possuem o mesmo espaço de recurso. A partir de </a:t>
            </a:r>
            <a:r>
              <a:rPr lang="pt-BR" altLang="en-US" i="1" dirty="0"/>
              <a:t>bag </a:t>
            </a:r>
            <a:r>
              <a:rPr lang="pt-BR" altLang="en-US" i="1" dirty="0" err="1"/>
              <a:t>of</a:t>
            </a:r>
            <a:r>
              <a:rPr lang="pt-BR" altLang="en-US" i="1" dirty="0"/>
              <a:t> </a:t>
            </a:r>
            <a:r>
              <a:rPr lang="pt-BR" altLang="en-US" i="1" dirty="0" err="1"/>
              <a:t>words</a:t>
            </a:r>
            <a:r>
              <a:rPr lang="pt-BR" altLang="en-US" dirty="0"/>
              <a:t> pode-se verificar a frequência de cada termo;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No entanto, as palavras têm diferentes freqüências em domínios diferentes;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A distribuição de recursos é diferente.</a:t>
            </a:r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sz="2800" dirty="0"/>
              <a:t>Então se modificam as instâncias.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173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Algoritmos: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Adaboost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Suposições: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A tarefa de origem e destino tem o mesmo espaço de recurso:</a:t>
            </a:r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 lvl="1">
              <a:lnSpc>
                <a:spcPct val="90000"/>
              </a:lnSpc>
            </a:pPr>
            <a:r>
              <a:rPr lang="pt-BR" altLang="en-US" dirty="0"/>
              <a:t>Distribuições marginais são diferentes:</a:t>
            </a:r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Nem todos os dados de origem podem ser úteis !</a:t>
            </a:r>
            <a:endParaRPr lang="en-GB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2571744"/>
            <a:ext cx="1905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4286256"/>
            <a:ext cx="34004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93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Adaboost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34" y="1785926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Idéia:</a:t>
            </a:r>
          </a:p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Recarregar iterativamente amostras de fontes de forma que: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Se reduza o efeito de instâncias de origem "ruins“;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Se incentivar o efeito de instâncias de origem "boas“.</a:t>
            </a:r>
          </a:p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Requer: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Conjunto de dados rotulados da tarefa de origem;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Conjunto de dados rotulados de tarefas de destino muito pequeno;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Conjunto de dados de destino não rotulados;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“Base </a:t>
            </a:r>
            <a:r>
              <a:rPr lang="pt-BR" altLang="en-US" dirty="0" err="1"/>
              <a:t>learner</a:t>
            </a:r>
            <a:r>
              <a:rPr lang="pt-BR" altLang="en-US" dirty="0"/>
              <a:t>”.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491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B5DF09-E6AC-4D74-9C3A-CD95799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About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36C60793-40A2-4AD7-B191-AE22EF0D44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462" y="1432661"/>
            <a:ext cx="2607705" cy="261056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D20A26F-A8E2-4800-A88A-1C469B9E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8145" y="1431241"/>
            <a:ext cx="2607705" cy="26077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08301DD-E4E5-4A51-AF68-120407B56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7824" y="4233046"/>
            <a:ext cx="3244211" cy="24046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B5E50978-287F-4C93-BB6B-EEBDF47F0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2200" y="4233046"/>
            <a:ext cx="2426365" cy="24046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B01DF7CB-EC00-4F08-B253-65286B413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2200" y="1431241"/>
            <a:ext cx="2426365" cy="26077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461" y="4274272"/>
            <a:ext cx="2607705" cy="23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54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Transferência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Atributos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8596" y="1714488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Muitos métodos: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Construção de recursos supervisionados;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Construção de recurso não supervisionado;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endParaRPr lang="pt-BR" altLang="en-US" dirty="0"/>
          </a:p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Abordagem baseada em informações relacionais.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Suponha que algumas relações entre objetos (isto é, instâncias) são semelhantes entre domínios ou tarefas;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Se esses relacionamentos comuns puderem ser extraídos, eles podem ser usados para conhecimento;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Crie uma representação de conhecimento de segunda ordem como nossa modelo.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102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144000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102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Conclusões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Objetivo do aprendizado de transferência: 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Reutilizar o conhecimento aprendido anteriormente para ajudar a desenvolver um novo modelo de aprendizagem.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Um novo </a:t>
            </a:r>
            <a:r>
              <a:rPr lang="en-US" altLang="en-US" dirty="0"/>
              <a:t>“</a:t>
            </a:r>
            <a:r>
              <a:rPr lang="en-US" altLang="en-US" i="1" dirty="0"/>
              <a:t>base learner</a:t>
            </a:r>
            <a:r>
              <a:rPr lang="en-US" altLang="en-US" dirty="0"/>
              <a:t>” (</a:t>
            </a:r>
            <a:r>
              <a:rPr lang="en-US" altLang="en-US" dirty="0" err="1"/>
              <a:t>mecanismo</a:t>
            </a:r>
            <a:r>
              <a:rPr lang="en-US" altLang="en-US" dirty="0"/>
              <a:t> de </a:t>
            </a:r>
            <a:r>
              <a:rPr lang="en-US" altLang="en-US" dirty="0" err="1"/>
              <a:t>aprendizagem</a:t>
            </a:r>
            <a:r>
              <a:rPr lang="en-US" altLang="en-US" dirty="0"/>
              <a:t>)</a:t>
            </a:r>
            <a:r>
              <a:rPr lang="pt-BR" altLang="en-US" dirty="0"/>
              <a:t> pode ser necessário para: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Novas instâncias;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Características diferentes;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Distribuição diferente dos mesmos recursos.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Uma nova tarefa: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Com algumas semelhanças com a tarefa existente.</a:t>
            </a:r>
          </a:p>
          <a:p>
            <a:pPr>
              <a:lnSpc>
                <a:spcPct val="90000"/>
              </a:lnSpc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61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Conclusões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43050"/>
            <a:ext cx="8229600" cy="4295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Podemos transferir conhecimento de: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Instâncias;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Características;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Modelo.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Nem sempre vale a pena se transferir. Ainda deve haver alguma relação entre o conhecimento por trás dos dois mecanismos de aprendizagem.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Campo complexo e crescente.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61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739E4C9-E7BE-9045-BA08-BA6F3C8C62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6229" y="2276872"/>
            <a:ext cx="7691541" cy="31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00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Jlopes\Desktop\GANS\GANS\Screen Shot 2019-07-05 at 11.16.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46954"/>
            <a:ext cx="9144000" cy="46062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1" name="Picture 3" descr="C:\Users\Jlopes\Desktop\GANS\GANS\Screen Shot 2019-07-05 at 11.15.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5992"/>
            <a:ext cx="9144000" cy="33575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C:\Users\Jlopes\Desktop\GANS\GANS\Screen Shot 2019-07-05 at 11.15.5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23987"/>
            <a:ext cx="3929090" cy="2619393"/>
          </a:xfrm>
          <a:prstGeom prst="rect">
            <a:avLst/>
          </a:prstGeom>
          <a:noFill/>
        </p:spPr>
      </p:pic>
      <p:pic>
        <p:nvPicPr>
          <p:cNvPr id="3075" name="Picture 3" descr="C:\Users\Jlopes\Desktop\GANS\GANS\Screen Shot 2019-07-05 at 11.16.0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571612"/>
            <a:ext cx="4202063" cy="2576514"/>
          </a:xfrm>
          <a:prstGeom prst="rect">
            <a:avLst/>
          </a:prstGeom>
          <a:noFill/>
        </p:spPr>
      </p:pic>
      <p:pic>
        <p:nvPicPr>
          <p:cNvPr id="3076" name="Picture 4" descr="C:\Users\Jlopes\Desktop\GANS\GANS\Screen Shot 2019-07-05 at 11.16.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4363793"/>
            <a:ext cx="2786082" cy="24942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98" name="Picture 2" descr="C:\Users\Jlopes\Desktop\GANS\GANS\Screen Shot 2019-07-05 at 11.25.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1612"/>
            <a:ext cx="9144000" cy="48978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122" name="Picture 2" descr="C:\Users\Jlopes\Desktop\GANS\GANS\Screen Shot 2019-07-05 at 11.25.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02"/>
            <a:ext cx="9144000" cy="4214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Ferramentais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DEC099C3-9377-9A49-AA85-4781BEA7D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8613" y="1651005"/>
            <a:ext cx="5874990" cy="1908116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xmlns="" id="{755663B1-FCE2-4E46-B0B8-3D4DFFA19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642" y="2786058"/>
            <a:ext cx="2828146" cy="2828146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9AB4F680-DBF4-384E-9520-37805A3BF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8640" y="4008512"/>
            <a:ext cx="2974936" cy="24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702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146" name="Picture 2" descr="C:\Users\Jlopes\Desktop\GANS\GANS\Screen Shot 2019-07-05 at 11.26.4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298"/>
            <a:ext cx="9144000" cy="5500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170" name="Picture 2" descr="C:\Users\Jlopes\Desktop\GANS\GANS\Screen Shot 2019-07-05 at 11.27.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9144000" cy="5429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194" name="Picture 2" descr="C:\Users\Jlopes\Desktop\GANS\GANS\Screen Shot 2019-07-05 at 11.27.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1" y="1571612"/>
            <a:ext cx="9131939" cy="4929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218" name="Picture 2" descr="C:\Users\Jlopes\Desktop\GANS\GANS\Screen Shot 2019-07-05 at 11.27.2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4914901" cy="3327400"/>
          </a:xfrm>
          <a:prstGeom prst="rect">
            <a:avLst/>
          </a:prstGeom>
          <a:noFill/>
        </p:spPr>
      </p:pic>
      <p:pic>
        <p:nvPicPr>
          <p:cNvPr id="9219" name="Picture 3" descr="C:\Users\Jlopes\Desktop\GANS\GANS\Screen Shot 2019-07-05 at 11.27.3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357562"/>
            <a:ext cx="4851400" cy="326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42" name="Picture 2" descr="C:\Users\Jlopes\Desktop\GANS\GANS\Screen Shot 2019-07-05 at 11.27.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3500438"/>
            <a:ext cx="4546601" cy="3048000"/>
          </a:xfrm>
          <a:prstGeom prst="rect">
            <a:avLst/>
          </a:prstGeom>
          <a:noFill/>
        </p:spPr>
      </p:pic>
      <p:pic>
        <p:nvPicPr>
          <p:cNvPr id="10243" name="Picture 3" descr="C:\Users\Jlopes\Desktop\GANS\GANS\Screen Shot 2019-07-05 at 11.27.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357298"/>
            <a:ext cx="4483100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267" name="Picture 3" descr="C:\Users\Jlopes\Desktop\GANS\GANS\Screen Shot 2019-07-05 at 11.28.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9144000" cy="39142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290" name="Picture 2" descr="C:\Users\Jlopes\Desktop\GANS\GANS\Screen Shot 2019-07-05 at 11.28.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5"/>
            <a:ext cx="9144000" cy="45238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314" name="Picture 2" descr="C:\Users\Jlopes\Desktop\GANS\GANS\Screen Shot 2019-07-05 at 11.28.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69391"/>
            <a:ext cx="9144000" cy="52028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338" name="Picture 2" descr="C:\Users\Jlopes\Desktop\GANS\GANS\Screen Shot 2019-07-05 at 11.28.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57364"/>
            <a:ext cx="9144000" cy="42530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362" name="Picture 2" descr="C:\Users\Jlopes\Desktop\GANS\GANS\Screen Shot 2019-07-05 at 11.28.4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9144000" cy="497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35FEEBCF-B0BA-D84C-BA69-E63AB74D0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484784"/>
            <a:ext cx="8640960" cy="4909646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Os dados usados ​​no treinamento de um classificador devem ser escolhidos de modo a serem representativos;</a:t>
            </a:r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b="1" dirty="0"/>
              <a:t>Se não?</a:t>
            </a:r>
            <a:r>
              <a:rPr lang="pt-BR" altLang="en-US" dirty="0"/>
              <a:t> A precisão será pior do que o esperado;</a:t>
            </a:r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Mas suponha que queremos aplicar um classificador a um novo problema ou mudando de domínio? </a:t>
            </a:r>
            <a:r>
              <a:rPr lang="pt-BR" altLang="en-US" b="1" dirty="0"/>
              <a:t>Refazer!?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Mas isso é caro.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Podemos de alguma forma usar nosso classificador existente como um ponto de partida para nos dar um atalho?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endParaRPr lang="pt-BR" altLang="en-US" dirty="0"/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Isso  é </a:t>
            </a:r>
            <a:r>
              <a:rPr lang="pt-BR" altLang="en-US" b="1" i="1" dirty="0" err="1"/>
              <a:t>Transfer</a:t>
            </a:r>
            <a:r>
              <a:rPr lang="pt-BR" altLang="en-US" b="1" i="1" dirty="0"/>
              <a:t> </a:t>
            </a:r>
            <a:r>
              <a:rPr lang="pt-BR" altLang="en-US" b="1" i="1" dirty="0" err="1"/>
              <a:t>Learning</a:t>
            </a:r>
            <a:r>
              <a:rPr lang="pt-BR" altLang="en-US" dirty="0"/>
              <a:t>! 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4197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386" name="Picture 2" descr="C:\Users\Jlopes\Desktop\GANS\GANS\Screen Shot 2019-07-05 at 11.28.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9143999" cy="39105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410" name="Picture 2" descr="C:\Users\Jlopes\Desktop\GANS\GANS\Screen Shot 2019-07-05 at 11.29.0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73143"/>
            <a:ext cx="9144000" cy="50641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8434" name="Picture 2" descr="C:\Users\Jlopes\Desktop\GANS\GANS\Screen Shot 2019-07-05 at 11.29.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02"/>
            <a:ext cx="9144000" cy="4031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Networks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458" name="Picture 2" descr="C:\Users\Jlopes\Desktop\GANS\GANS\Screen Shot 2019-07-05 at 11.29.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488"/>
            <a:ext cx="9144000" cy="46844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739E4C9-E7BE-9045-BA08-BA6F3C8C62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6229" y="2276872"/>
            <a:ext cx="7691541" cy="31996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26368" y="1628800"/>
            <a:ext cx="8291264" cy="3985120"/>
          </a:xfrm>
        </p:spPr>
        <p:txBody>
          <a:bodyPr/>
          <a:lstStyle/>
          <a:p>
            <a:pPr marL="0" indent="0">
              <a:buNone/>
            </a:pPr>
            <a:r>
              <a:rPr lang="pt-BR" sz="4800" i="1" dirty="0">
                <a:solidFill>
                  <a:schemeClr val="accent5"/>
                </a:solidFill>
                <a:cs typeface="Calibri Light" panose="020F0302020204030204" pitchFamily="34" charset="0"/>
              </a:rPr>
              <a:t> “</a:t>
            </a:r>
            <a:r>
              <a:rPr lang="pt-BR" sz="4000" i="1" dirty="0">
                <a:cs typeface="Calibri Light" panose="020F0302020204030204" pitchFamily="34" charset="0"/>
              </a:rPr>
              <a:t>É preciso provocar sistematicamente confusão. Isso promove a criatividade. Tudo aquilo que é contraditório gera vida 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cs typeface="Calibri Light" panose="020F0302020204030204" pitchFamily="34" charset="0"/>
              </a:rPr>
              <a:t>”</a:t>
            </a:r>
            <a:endParaRPr lang="pt-BR" sz="2800" dirty="0">
              <a:solidFill>
                <a:schemeClr val="accent5">
                  <a:lumMod val="75000"/>
                </a:schemeClr>
              </a:solidFill>
              <a:cs typeface="Calibri Light" panose="020F0302020204030204" pitchFamily="34" charset="0"/>
            </a:endParaRPr>
          </a:p>
          <a:p>
            <a:pPr eaLnBrk="1" hangingPunct="1"/>
            <a:endParaRPr lang="pt-BR" sz="2400" dirty="0"/>
          </a:p>
          <a:p>
            <a:pPr eaLnBrk="1" hangingPunct="1"/>
            <a:endParaRPr lang="pt-BR" sz="4000" dirty="0"/>
          </a:p>
          <a:p>
            <a:pPr eaLnBrk="1" hangingPunct="1"/>
            <a:endParaRPr lang="pt-BR" sz="2200" dirty="0"/>
          </a:p>
          <a:p>
            <a:pPr eaLnBrk="1" hangingPunct="1"/>
            <a:endParaRPr 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26368" y="4481736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2">
                    <a:lumMod val="50000"/>
                  </a:schemeClr>
                </a:solidFill>
                <a:latin typeface="Futura Bk BT" pitchFamily="34" charset="0"/>
              </a:rPr>
              <a:t>Salvador Dalí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D485B0B-2218-4986-BB1B-4C1238079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61448" y="4117170"/>
            <a:ext cx="1656184" cy="274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837729" y="2380345"/>
            <a:ext cx="795528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Obrigado!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606681" y="2875002"/>
            <a:ext cx="338925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91" name="Shape 391"/>
          <p:cNvGrpSpPr/>
          <p:nvPr/>
        </p:nvGrpSpPr>
        <p:grpSpPr>
          <a:xfrm>
            <a:off x="214282" y="4357694"/>
            <a:ext cx="798022" cy="815060"/>
            <a:chOff x="685909" y="4475163"/>
            <a:chExt cx="150813" cy="150813"/>
          </a:xfrm>
        </p:grpSpPr>
        <p:sp>
          <p:nvSpPr>
            <p:cNvPr id="392" name="Shape 392"/>
            <p:cNvSpPr/>
            <p:nvPr/>
          </p:nvSpPr>
          <p:spPr>
            <a:xfrm>
              <a:off x="685909" y="4475163"/>
              <a:ext cx="150813" cy="1508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724913" y="4524377"/>
              <a:ext cx="82692" cy="52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69" y="31744"/>
                  </a:moveTo>
                  <a:lnTo>
                    <a:pt x="117569" y="31744"/>
                  </a:lnTo>
                  <a:lnTo>
                    <a:pt x="65635" y="73604"/>
                  </a:lnTo>
                  <a:lnTo>
                    <a:pt x="62762" y="75697"/>
                  </a:lnTo>
                  <a:lnTo>
                    <a:pt x="59889" y="75697"/>
                  </a:lnTo>
                  <a:lnTo>
                    <a:pt x="56795" y="75697"/>
                  </a:lnTo>
                  <a:lnTo>
                    <a:pt x="53922" y="73604"/>
                  </a:lnTo>
                  <a:lnTo>
                    <a:pt x="2430" y="31744"/>
                  </a:lnTo>
                  <a:lnTo>
                    <a:pt x="883" y="31046"/>
                  </a:lnTo>
                  <a:lnTo>
                    <a:pt x="0" y="31744"/>
                  </a:lnTo>
                  <a:lnTo>
                    <a:pt x="0" y="32441"/>
                  </a:lnTo>
                  <a:lnTo>
                    <a:pt x="0" y="34534"/>
                  </a:lnTo>
                  <a:lnTo>
                    <a:pt x="0" y="110581"/>
                  </a:lnTo>
                  <a:lnTo>
                    <a:pt x="0" y="111976"/>
                  </a:lnTo>
                  <a:lnTo>
                    <a:pt x="441" y="114069"/>
                  </a:lnTo>
                  <a:lnTo>
                    <a:pt x="1988" y="116511"/>
                  </a:lnTo>
                  <a:lnTo>
                    <a:pt x="4640" y="119302"/>
                  </a:lnTo>
                  <a:lnTo>
                    <a:pt x="5303" y="120000"/>
                  </a:lnTo>
                  <a:lnTo>
                    <a:pt x="6629" y="120000"/>
                  </a:lnTo>
                  <a:lnTo>
                    <a:pt x="113370" y="120000"/>
                  </a:lnTo>
                  <a:lnTo>
                    <a:pt x="114254" y="120000"/>
                  </a:lnTo>
                  <a:lnTo>
                    <a:pt x="115359" y="119302"/>
                  </a:lnTo>
                  <a:lnTo>
                    <a:pt x="118011" y="116511"/>
                  </a:lnTo>
                  <a:lnTo>
                    <a:pt x="119116" y="114069"/>
                  </a:lnTo>
                  <a:lnTo>
                    <a:pt x="119558" y="111976"/>
                  </a:lnTo>
                  <a:lnTo>
                    <a:pt x="120000" y="110581"/>
                  </a:lnTo>
                  <a:lnTo>
                    <a:pt x="120000" y="34534"/>
                  </a:lnTo>
                  <a:lnTo>
                    <a:pt x="120000" y="32441"/>
                  </a:lnTo>
                  <a:lnTo>
                    <a:pt x="119558" y="31744"/>
                  </a:lnTo>
                  <a:lnTo>
                    <a:pt x="118674" y="31046"/>
                  </a:lnTo>
                  <a:lnTo>
                    <a:pt x="117569" y="31744"/>
                  </a:lnTo>
                  <a:close/>
                  <a:moveTo>
                    <a:pt x="4198" y="10813"/>
                  </a:moveTo>
                  <a:lnTo>
                    <a:pt x="4198" y="10813"/>
                  </a:lnTo>
                  <a:lnTo>
                    <a:pt x="53922" y="53372"/>
                  </a:lnTo>
                  <a:lnTo>
                    <a:pt x="56795" y="54418"/>
                  </a:lnTo>
                  <a:lnTo>
                    <a:pt x="59889" y="55116"/>
                  </a:lnTo>
                  <a:lnTo>
                    <a:pt x="63204" y="54418"/>
                  </a:lnTo>
                  <a:lnTo>
                    <a:pt x="65635" y="53372"/>
                  </a:lnTo>
                  <a:lnTo>
                    <a:pt x="115801" y="10813"/>
                  </a:lnTo>
                  <a:lnTo>
                    <a:pt x="117127" y="10116"/>
                  </a:lnTo>
                  <a:lnTo>
                    <a:pt x="118232" y="8372"/>
                  </a:lnTo>
                  <a:lnTo>
                    <a:pt x="119116" y="6279"/>
                  </a:lnTo>
                  <a:lnTo>
                    <a:pt x="119558" y="4883"/>
                  </a:lnTo>
                  <a:lnTo>
                    <a:pt x="119558" y="3488"/>
                  </a:lnTo>
                  <a:lnTo>
                    <a:pt x="119116" y="1395"/>
                  </a:lnTo>
                  <a:lnTo>
                    <a:pt x="118232" y="0"/>
                  </a:lnTo>
                  <a:lnTo>
                    <a:pt x="115801" y="0"/>
                  </a:lnTo>
                  <a:lnTo>
                    <a:pt x="3756" y="0"/>
                  </a:lnTo>
                  <a:lnTo>
                    <a:pt x="1767" y="0"/>
                  </a:lnTo>
                  <a:lnTo>
                    <a:pt x="441" y="1395"/>
                  </a:lnTo>
                  <a:lnTo>
                    <a:pt x="0" y="3488"/>
                  </a:lnTo>
                  <a:lnTo>
                    <a:pt x="0" y="4883"/>
                  </a:lnTo>
                  <a:lnTo>
                    <a:pt x="883" y="6279"/>
                  </a:lnTo>
                  <a:lnTo>
                    <a:pt x="1325" y="8372"/>
                  </a:lnTo>
                  <a:lnTo>
                    <a:pt x="2430" y="10116"/>
                  </a:lnTo>
                  <a:lnTo>
                    <a:pt x="4198" y="10813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Shape 394"/>
          <p:cNvSpPr txBox="1"/>
          <p:nvPr/>
        </p:nvSpPr>
        <p:spPr>
          <a:xfrm>
            <a:off x="1142431" y="4077072"/>
            <a:ext cx="3571900" cy="8882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ahirtonlopes@gmail.com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smtClean="0">
                <a:latin typeface="Lato"/>
                <a:ea typeface="Lato"/>
                <a:cs typeface="Lato"/>
                <a:sym typeface="Lato"/>
              </a:rPr>
              <a:t>github.com/</a:t>
            </a:r>
            <a:r>
              <a:rPr lang="en-US" sz="2400" dirty="0" err="1" smtClean="0">
                <a:latin typeface="Lato"/>
                <a:ea typeface="Lato"/>
                <a:cs typeface="Lato"/>
                <a:sym typeface="Lato"/>
              </a:rPr>
              <a:t>AhirtonLopes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slideshare.net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JosAhirtonBatistaLop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C638384-5302-D242-B5C0-65DC5650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4459" y="1916832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48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Motivação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35FEEBCF-B0BA-D84C-BA69-E63AB74D0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Suposições para classificadores: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Treinamento e teste são da mesma distribuição;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Treinamento e teste estão no mesmo espaço de recurso.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214686"/>
            <a:ext cx="7715304" cy="337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0319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Documentos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86963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Documentos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71612"/>
            <a:ext cx="886777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O que fazer?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35FEEBCF-B0BA-D84C-BA69-E63AB74D0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484784"/>
            <a:ext cx="8640960" cy="4909646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Duas possíveis violações: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Mesma distribuição?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Exemplo 1: Diferentes proporções de física, aprendizado de máquina, ciências da vida?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Exemplo 2: Diferentes proporções de diabéticos quando comparada a população para a representa</a:t>
            </a:r>
            <a:r>
              <a:rPr lang="en-US" altLang="en-US" dirty="0" err="1"/>
              <a:t>ção</a:t>
            </a:r>
            <a:r>
              <a:rPr lang="en-US" altLang="en-US" dirty="0"/>
              <a:t>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pt-BR" altLang="en-US" dirty="0"/>
              <a:t>base.</a:t>
            </a:r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Mesmo espaço de recurso / tarefa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Páginas de esportes: vocabulário diferente, características de BOW mudam</a:t>
            </a:r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 err="1"/>
              <a:t>Retreinar</a:t>
            </a:r>
            <a:r>
              <a:rPr lang="pt-BR" altLang="en-US" dirty="0"/>
              <a:t>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Experiência pode ser lenta e dolorosa ...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endParaRPr lang="pt-BR" altLang="en-US" dirty="0"/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Podemos de alguma forma reutilizar e </a:t>
            </a:r>
            <a:r>
              <a:rPr lang="pt-BR" altLang="en-US" b="1" dirty="0"/>
              <a:t>adaptar o que temos</a:t>
            </a:r>
            <a:r>
              <a:rPr lang="pt-BR" alt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334197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Imagens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71612"/>
            <a:ext cx="821055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ckTem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ck2">
      <a:majorFont>
        <a:latin typeface="Arial Rounded MT Bold"/>
        <a:ea typeface=""/>
        <a:cs typeface=""/>
      </a:majorFont>
      <a:minorFont>
        <a:latin typeface="Consolas"/>
        <a:ea typeface=""/>
        <a:cs typeface=""/>
      </a:minorFont>
    </a:fontScheme>
    <a:fmtScheme name="Patrimônio Líquid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15397</TotalTime>
  <Words>817</Words>
  <Application>Microsoft Macintosh PowerPoint</Application>
  <PresentationFormat>Apresentação na tela (4:3)</PresentationFormat>
  <Paragraphs>149</Paragraphs>
  <Slides>46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7" baseType="lpstr">
      <vt:lpstr>MackTema</vt:lpstr>
      <vt:lpstr>Slide 1</vt:lpstr>
      <vt:lpstr>About Me</vt:lpstr>
      <vt:lpstr>Ferramentais</vt:lpstr>
      <vt:lpstr>Transfer Learning</vt:lpstr>
      <vt:lpstr>Motivação</vt:lpstr>
      <vt:lpstr>Classificação de Documentos</vt:lpstr>
      <vt:lpstr>Classificação de Documentos</vt:lpstr>
      <vt:lpstr>O que fazer?</vt:lpstr>
      <vt:lpstr>Classificação de Imagens</vt:lpstr>
      <vt:lpstr>Classificação de Imagens</vt:lpstr>
      <vt:lpstr>Classificação de Câncer</vt:lpstr>
      <vt:lpstr>Classificação de Câncer</vt:lpstr>
      <vt:lpstr>Aprendizagem Tradicional vs.  Transfer Learning</vt:lpstr>
      <vt:lpstr>Definição em Transfer Learning</vt:lpstr>
      <vt:lpstr>Então ...</vt:lpstr>
      <vt:lpstr>Questões a se considerar</vt:lpstr>
      <vt:lpstr>Diferentes Distribuições</vt:lpstr>
      <vt:lpstr>Algoritmos: Adaboost</vt:lpstr>
      <vt:lpstr>Adaboost</vt:lpstr>
      <vt:lpstr>Transferência de Atributos</vt:lpstr>
      <vt:lpstr>Slide 21</vt:lpstr>
      <vt:lpstr>Conclusões</vt:lpstr>
      <vt:lpstr>Conclusões</vt:lpstr>
      <vt:lpstr>Slide 24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Slide 44</vt:lpstr>
      <vt:lpstr>Slide 45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Jose Ahirton Batista Lopes Filho</cp:lastModifiedBy>
  <cp:revision>658</cp:revision>
  <dcterms:created xsi:type="dcterms:W3CDTF">2009-11-26T19:30:22Z</dcterms:created>
  <dcterms:modified xsi:type="dcterms:W3CDTF">2019-07-05T20:38:40Z</dcterms:modified>
</cp:coreProperties>
</file>